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sldIdLst>
    <p:sldId id="256" r:id="rId2"/>
    <p:sldId id="257" r:id="rId3"/>
    <p:sldId id="292" r:id="rId4"/>
    <p:sldId id="293" r:id="rId5"/>
    <p:sldId id="259" r:id="rId6"/>
    <p:sldId id="287" r:id="rId7"/>
    <p:sldId id="288" r:id="rId8"/>
    <p:sldId id="289" r:id="rId9"/>
    <p:sldId id="290" r:id="rId10"/>
    <p:sldId id="291" r:id="rId11"/>
    <p:sldId id="258" r:id="rId12"/>
    <p:sldId id="297" r:id="rId13"/>
    <p:sldId id="298" r:id="rId14"/>
    <p:sldId id="303" r:id="rId15"/>
    <p:sldId id="308" r:id="rId16"/>
    <p:sldId id="307" r:id="rId17"/>
    <p:sldId id="309" r:id="rId18"/>
    <p:sldId id="311" r:id="rId19"/>
    <p:sldId id="310" r:id="rId20"/>
    <p:sldId id="312" r:id="rId21"/>
    <p:sldId id="315" r:id="rId22"/>
    <p:sldId id="316" r:id="rId23"/>
    <p:sldId id="317" r:id="rId24"/>
    <p:sldId id="318" r:id="rId25"/>
    <p:sldId id="319" r:id="rId26"/>
    <p:sldId id="313" r:id="rId27"/>
    <p:sldId id="314" r:id="rId28"/>
    <p:sldId id="320" r:id="rId29"/>
    <p:sldId id="321" r:id="rId30"/>
    <p:sldId id="322" r:id="rId31"/>
    <p:sldId id="30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272E-B12D-40FA-8E09-434F863DC4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4854E-2962-4FF8-9C7A-EB45452AF0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2C347-FD50-4E58-81A2-140D3ED3B1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CFAAE-012F-4246-A96F-8663C33DDB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9DFBC34-B11C-4429-8064-3E4D6B0021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D7103-E6B1-4123-BE96-2728BD773D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5C1D3-5B5D-448B-BB38-115A55BB5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28F2-5E83-4407-B13B-EFBB9B3261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7B0CC-CDB0-4DA5-AFC9-A5AA2AF3CB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89F46-17CB-4848-98BD-842CAD0B86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4FF50-D511-45DA-AE2B-B5B6159F7E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F03579D-91B3-43DD-B7B8-27CBA9175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lassroomtools.com/iraq_an1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classroomtools.com/iraq_an2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yzata.k12.mn.us/wms/images/stories/propaganda.pp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57200" y="2743200"/>
            <a:ext cx="7924800" cy="1316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</a:t>
            </a:r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Propaganda During World War I and Beyond</a:t>
            </a:r>
            <a:endParaRPr lang="en-US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209800" y="4495800"/>
            <a:ext cx="6019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6. </a:t>
            </a:r>
            <a:r>
              <a:rPr lang="en-US" b="1" dirty="0" smtClean="0"/>
              <a:t>Testimonial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(famous endorsement)</a:t>
            </a:r>
          </a:p>
        </p:txBody>
      </p:sp>
      <p:pic>
        <p:nvPicPr>
          <p:cNvPr id="11268" name="Picture 4" descr="pp_us_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713" y="1600200"/>
            <a:ext cx="2578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Includes: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27125" y="1600200"/>
            <a:ext cx="7007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A goal for the viewer</a:t>
            </a:r>
          </a:p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A technique</a:t>
            </a:r>
          </a:p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Images to capture the viewer</a:t>
            </a:r>
          </a:p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Words in the form of slogan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the need for increased U.S. propaganda during WWI?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President Wilson initially wanted to keep U.S. neutral and avoid the war abroad.</a:t>
            </a:r>
          </a:p>
          <a:p>
            <a:pPr>
              <a:defRPr/>
            </a:pPr>
            <a:r>
              <a:rPr lang="en-US" dirty="0" smtClean="0"/>
              <a:t>U.S. had a large immigrant population from Europe.</a:t>
            </a:r>
          </a:p>
          <a:p>
            <a:pPr lvl="1">
              <a:defRPr/>
            </a:pPr>
            <a:r>
              <a:rPr lang="en-US" dirty="0" smtClean="0"/>
              <a:t>17 million out of 100 million Americans had been born outside of the U.S.           </a:t>
            </a:r>
          </a:p>
          <a:p>
            <a:pPr>
              <a:defRPr/>
            </a:pPr>
            <a:r>
              <a:rPr lang="en-US" dirty="0" smtClean="0"/>
              <a:t>There were strong feeling of support for the Central Powers from the German-American and Irish-American immigrants.</a:t>
            </a:r>
            <a:r>
              <a:rPr lang="en-US" dirty="0" smtClean="0">
                <a:solidFill>
                  <a:schemeClr val="accent3"/>
                </a:solidFill>
              </a:rPr>
              <a:t>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the need for increased propaganda during WWI?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When the U.S. finally decided to enter the war in 1917 there was major concern about the “lack of public unity” about the war.</a:t>
            </a:r>
          </a:p>
          <a:p>
            <a:pPr>
              <a:defRPr/>
            </a:pPr>
            <a:r>
              <a:rPr lang="en-US" sz="2800" dirty="0" smtClean="0"/>
              <a:t>This concern led to the creation of the Committee of Public Information (CPI).</a:t>
            </a:r>
          </a:p>
          <a:p>
            <a:pPr>
              <a:defRPr/>
            </a:pPr>
            <a:r>
              <a:rPr lang="en-US" sz="2800" dirty="0" smtClean="0"/>
              <a:t>The CPI’s goal was to “promote the war domestically while publicizing American war aims abroad.” </a:t>
            </a:r>
          </a:p>
          <a:p>
            <a:pPr>
              <a:defRPr/>
            </a:pPr>
            <a:r>
              <a:rPr lang="en-US" dirty="0" smtClean="0"/>
              <a:t>During WWI, t</a:t>
            </a:r>
            <a:r>
              <a:rPr lang="en-US" sz="2800" dirty="0" smtClean="0"/>
              <a:t>he U.S. published more propaganda posters than any other single nation.</a:t>
            </a:r>
          </a:p>
          <a:p>
            <a:pPr>
              <a:defRPr/>
            </a:pPr>
            <a:endParaRPr lang="en-US" sz="2800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Lusitania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Lusit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772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British response to sinking of Lusitania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Deemed the incident an “Act of Piracy.”</a:t>
            </a:r>
          </a:p>
          <a:p>
            <a:r>
              <a:rPr lang="en-US" sz="3600" dirty="0" smtClean="0"/>
              <a:t>Increased its use of propaganda to include images of the Lusitania sinking to further influence the hearts and minds of the American public.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1068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524000" y="398222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of British Propaganda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lcweb2.loc.gov/service/pnp/cph/3g10000/3g10000/3g10900/3g1093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715000" cy="579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381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British Propaganda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lcweb2.loc.gov/service/pnp/cph/3b50000/3b52000/3b52600/3b52635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562600" cy="571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81200" y="609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U.S. Propaganda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" pitchFamily="18" charset="0"/>
                <a:cs typeface="Times" pitchFamily="18" charset="0"/>
              </a:rPr>
              <a:t>Propaganda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70262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Something designed to  influence our opinions, emotions, attitudes and behavior to persuade us to believe in something or to do something</a:t>
            </a:r>
          </a:p>
          <a:p>
            <a:pPr>
              <a:buFont typeface="Times" charset="0"/>
              <a:buNone/>
            </a:pPr>
            <a:endParaRPr lang="en-US" sz="28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>
              <a:buFont typeface="Times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can be a poster, ad, song, movie,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lcweb2.loc.gov/service/pnp/cph/3g00000/3g09000/3g09800/3g0984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7056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609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U.S. Propaganda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Germany respond to Lusitania disaster?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smtClean="0"/>
              <a:t>The German government defended itself saying the ship had been armed with guns and had “large quantities of war material in her cargo.”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Was German Propaganda effective in the United States?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of their propaganda was anti-Russian, which did appeal to many Americans.</a:t>
            </a:r>
          </a:p>
          <a:p>
            <a:r>
              <a:rPr lang="en-US" dirty="0" smtClean="0"/>
              <a:t>After the Lusitania disaster the German government’s response angered many Americans who viewed the sinking of the ship as an act of terror.</a:t>
            </a:r>
          </a:p>
          <a:p>
            <a:r>
              <a:rPr lang="en-US" dirty="0" smtClean="0"/>
              <a:t>This event continued to pave the way for America’s eventual involvement in WWI.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Example of German Propaganda</a:t>
            </a:r>
            <a:endParaRPr lang="en-US" dirty="0"/>
          </a:p>
        </p:txBody>
      </p:sp>
      <p:pic>
        <p:nvPicPr>
          <p:cNvPr id="38914" name="Picture 2" descr="http://lcweb2.loc.gov/service/pnp/cph/3g10000/3g11000/3g11600/3g11607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0960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Example of German Propaganda</a:t>
            </a:r>
            <a:endParaRPr lang="en-US" dirty="0"/>
          </a:p>
        </p:txBody>
      </p:sp>
      <p:pic>
        <p:nvPicPr>
          <p:cNvPr id="44034" name="Picture 2" descr="http://lcweb2.loc.gov/service/pnp/cph/3g10000/3g11000/3g11600/3g1160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40767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Example of German Propaganda</a:t>
            </a:r>
            <a:endParaRPr lang="en-US" dirty="0"/>
          </a:p>
        </p:txBody>
      </p:sp>
      <p:pic>
        <p:nvPicPr>
          <p:cNvPr id="45058" name="Picture 2" descr="http://www.timegun.org/hu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400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did Great Britain use propaganda to influence Americans?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Cut the transatlantic telegraph cable from Europe to the United States, making Americans dependent upon the British for news of the war.</a:t>
            </a:r>
          </a:p>
          <a:p>
            <a:r>
              <a:rPr lang="en-US" sz="2800" dirty="0" smtClean="0"/>
              <a:t>Launched a large scale covert operation to reach out to America’s opinion leaders, libraries and newspapers, and provide them with information about the war from the British perspective.</a:t>
            </a:r>
          </a:p>
          <a:p>
            <a:r>
              <a:rPr lang="en-US" sz="2800" dirty="0" smtClean="0"/>
              <a:t>Told stories of German atrocities towards Belgian citizens to gain American sympathy.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000" b="20000"/>
          <a:stretch>
            <a:fillRect/>
          </a:stretch>
        </p:blipFill>
        <p:spPr>
          <a:xfrm>
            <a:off x="609600" y="228600"/>
            <a:ext cx="7162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lick here to read my analysis of this pos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4124325" cy="4419600"/>
          </a:xfrm>
          <a:prstGeom prst="rect">
            <a:avLst/>
          </a:prstGeom>
          <a:noFill/>
        </p:spPr>
      </p:pic>
      <p:pic>
        <p:nvPicPr>
          <p:cNvPr id="46084" name="Picture 4" descr="Click here to read my analysis of this pos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43000"/>
            <a:ext cx="3810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dirty="0" smtClean="0"/>
              <a:t>Propaganda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The</a:t>
            </a:r>
            <a:r>
              <a:rPr lang="en-US" dirty="0" smtClean="0"/>
              <a:t> </a:t>
            </a:r>
            <a:r>
              <a:rPr lang="en-US" sz="3600" dirty="0" smtClean="0"/>
              <a:t>Government no longer relies on mass producing posters to promote a certain agenda; it depends on the relationship between the media and the military.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Goals of Propaganda Posters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Recruitment of soldiers</a:t>
            </a:r>
            <a:r>
              <a:rPr lang="en-US" sz="2400" dirty="0" smtClean="0"/>
              <a:t>: Posters aimed at recruitment attempted to get men to join the army and fight for their country.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Conservation of goods: </a:t>
            </a:r>
            <a:r>
              <a:rPr lang="en-US" sz="2400" dirty="0" smtClean="0"/>
              <a:t>These posters encouraged people at home to conserve goods so that they could be used by soldiers in the war.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Purchasing of war bonds: </a:t>
            </a:r>
            <a:r>
              <a:rPr lang="en-US" sz="2400" dirty="0" smtClean="0"/>
              <a:t>These posters advocated the purchase of war bonds, which would help the government fund the war.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Support for the war at home:</a:t>
            </a:r>
            <a:r>
              <a:rPr lang="en-US" sz="2400" dirty="0" smtClean="0"/>
              <a:t> These posters encouraged people not in the army to become involved in the war at home by joining organizations or working in industries related to the war effort.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Miren</a:t>
            </a:r>
            <a:r>
              <a:rPr lang="en-US" dirty="0" smtClean="0"/>
              <a:t> </a:t>
            </a:r>
            <a:r>
              <a:rPr lang="en-US" dirty="0" err="1" smtClean="0"/>
              <a:t>Guiterrez</a:t>
            </a:r>
            <a:r>
              <a:rPr lang="en-US" dirty="0" smtClean="0"/>
              <a:t>, editor-in-chief of Inter Press Service lists the following strategies as examples of how propaganda is being used today:</a:t>
            </a:r>
          </a:p>
          <a:p>
            <a:r>
              <a:rPr lang="en-US" dirty="0" smtClean="0"/>
              <a:t>Incompleteness</a:t>
            </a:r>
          </a:p>
          <a:p>
            <a:r>
              <a:rPr lang="en-US" dirty="0" smtClean="0"/>
              <a:t>Inaccuracy</a:t>
            </a:r>
          </a:p>
          <a:p>
            <a:r>
              <a:rPr lang="en-US" dirty="0" smtClean="0"/>
              <a:t>Driving the agenda</a:t>
            </a:r>
          </a:p>
          <a:p>
            <a:r>
              <a:rPr lang="en-US" dirty="0" smtClean="0"/>
              <a:t>Milking the story</a:t>
            </a:r>
          </a:p>
          <a:p>
            <a:r>
              <a:rPr lang="en-US" dirty="0" smtClean="0"/>
              <a:t>Exploiting that we want to believe the best of ourselves</a:t>
            </a:r>
          </a:p>
          <a:p>
            <a:r>
              <a:rPr lang="en-US" dirty="0" smtClean="0"/>
              <a:t>Perception management</a:t>
            </a:r>
          </a:p>
          <a:p>
            <a:r>
              <a:rPr lang="en-US" dirty="0" smtClean="0"/>
              <a:t>Reinforcing existing attitudes</a:t>
            </a:r>
          </a:p>
          <a:p>
            <a:r>
              <a:rPr lang="en-US" dirty="0" smtClean="0"/>
              <a:t>Simple repetitious and emotional phrases (i.e., war on terror, axis of evil, weapons of mass destruction, shock and awe, war of liberation, etc).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1336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The following web site was used in the creation of this presentation: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  <a:hlinkClick r:id="rId2"/>
              </a:rPr>
              <a:t>www.wayzata.k12.mn.us/wms/images/stories/</a:t>
            </a:r>
            <a:r>
              <a:rPr lang="en-US" b="1" i="1" dirty="0" smtClean="0">
                <a:solidFill>
                  <a:schemeClr val="tx1"/>
                </a:solidFill>
                <a:hlinkClick r:id="rId2"/>
              </a:rPr>
              <a:t>propaganda</a:t>
            </a:r>
            <a:r>
              <a:rPr lang="en-US" i="1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b="1" i="1" dirty="0" smtClean="0">
                <a:solidFill>
                  <a:schemeClr val="tx1"/>
                </a:solidFill>
                <a:hlinkClick r:id="rId2"/>
              </a:rPr>
              <a:t>ppt</a:t>
            </a:r>
            <a:endParaRPr lang="en-US" b="1" i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  <a:endParaRPr lang="en-US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Fear</a:t>
            </a:r>
          </a:p>
          <a:p>
            <a:pPr>
              <a:defRPr/>
            </a:pPr>
            <a:r>
              <a:rPr lang="en-US" dirty="0" smtClean="0"/>
              <a:t>Name Calling</a:t>
            </a:r>
          </a:p>
          <a:p>
            <a:pPr>
              <a:defRPr/>
            </a:pPr>
            <a:r>
              <a:rPr lang="en-US" dirty="0" smtClean="0"/>
              <a:t>Glittering Generality</a:t>
            </a:r>
          </a:p>
          <a:p>
            <a:pPr>
              <a:defRPr/>
            </a:pPr>
            <a:r>
              <a:rPr lang="en-US" dirty="0" smtClean="0"/>
              <a:t>Bandwagon</a:t>
            </a:r>
          </a:p>
          <a:p>
            <a:pPr>
              <a:defRPr/>
            </a:pPr>
            <a:r>
              <a:rPr lang="en-US" dirty="0" smtClean="0"/>
              <a:t>Plain Folks Appeal</a:t>
            </a:r>
          </a:p>
          <a:p>
            <a:pPr>
              <a:defRPr/>
            </a:pPr>
            <a:r>
              <a:rPr lang="en-US" dirty="0" smtClean="0"/>
              <a:t>Testimonial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5976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69925" y="1219200"/>
            <a:ext cx="1555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Fear</a:t>
            </a:r>
          </a:p>
        </p:txBody>
      </p:sp>
      <p:pic>
        <p:nvPicPr>
          <p:cNvPr id="6148" name="Picture 7" descr="n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066800"/>
            <a:ext cx="45180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2. Name Calling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(negative names or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  adjectives)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32337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3. Glittering Generality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(Good adjectives / names)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5655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4. Bandwagon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(everyone’s doing it)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6" descr="pp_us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90800"/>
            <a:ext cx="54102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5. Plain Folks Appeal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 ( “of the people”)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</p:txBody>
      </p:sp>
      <p:pic>
        <p:nvPicPr>
          <p:cNvPr id="10244" name="Picture 4" descr="pp_us_2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57375"/>
            <a:ext cx="3810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1540</TotalTime>
  <Words>653</Words>
  <Application>Microsoft Office PowerPoint</Application>
  <PresentationFormat>On-screen Show (4:3)</PresentationFormat>
  <Paragraphs>91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Slide 1</vt:lpstr>
      <vt:lpstr>Propaganda</vt:lpstr>
      <vt:lpstr>Goals of Propaganda Posters </vt:lpstr>
      <vt:lpstr>Propaganda Techniques</vt:lpstr>
      <vt:lpstr>Slide 5</vt:lpstr>
      <vt:lpstr>Propaganda Techniques</vt:lpstr>
      <vt:lpstr>Propaganda Techniques</vt:lpstr>
      <vt:lpstr>Propaganda Techniques</vt:lpstr>
      <vt:lpstr>Propaganda Techniques</vt:lpstr>
      <vt:lpstr>Propaganda Techniques</vt:lpstr>
      <vt:lpstr>Propaganda Includes:</vt:lpstr>
      <vt:lpstr>Why the need for increased U.S. propaganda during WWI?</vt:lpstr>
      <vt:lpstr>Why the need for increased propaganda during WWI?</vt:lpstr>
      <vt:lpstr>Slide 14</vt:lpstr>
      <vt:lpstr>The Lusitania</vt:lpstr>
      <vt:lpstr>British response to sinking of Lusitania</vt:lpstr>
      <vt:lpstr>Slide 17</vt:lpstr>
      <vt:lpstr>Slide 18</vt:lpstr>
      <vt:lpstr>Slide 19</vt:lpstr>
      <vt:lpstr>Slide 20</vt:lpstr>
      <vt:lpstr>How did Germany respond to Lusitania disaster?</vt:lpstr>
      <vt:lpstr>Was German Propaganda effective in the United States?</vt:lpstr>
      <vt:lpstr>  Example of German Propaganda</vt:lpstr>
      <vt:lpstr>    Example of German Propaganda</vt:lpstr>
      <vt:lpstr>     Example of German Propaganda</vt:lpstr>
      <vt:lpstr>How did Great Britain use propaganda to influence Americans?</vt:lpstr>
      <vt:lpstr>Slide 27</vt:lpstr>
      <vt:lpstr>Slide 28</vt:lpstr>
      <vt:lpstr>Propaganda in the 21st century</vt:lpstr>
      <vt:lpstr>Propaganda in the 21st Century</vt:lpstr>
      <vt:lpstr>Slide 31</vt:lpstr>
    </vt:vector>
  </TitlesOfParts>
  <Company>_x0008_ᖤ]狴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Trial User</dc:creator>
  <cp:lastModifiedBy>dflindt</cp:lastModifiedBy>
  <cp:revision>74</cp:revision>
  <dcterms:created xsi:type="dcterms:W3CDTF">2006-10-10T04:33:40Z</dcterms:created>
  <dcterms:modified xsi:type="dcterms:W3CDTF">2013-01-07T17:49:02Z</dcterms:modified>
</cp:coreProperties>
</file>